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6" r:id="rId1"/>
  </p:sldMasterIdLst>
  <p:sldIdLst>
    <p:sldId id="256" r:id="rId2"/>
    <p:sldId id="257" r:id="rId3"/>
    <p:sldId id="258" r:id="rId4"/>
    <p:sldId id="259" r:id="rId5"/>
    <p:sldId id="260" r:id="rId6"/>
    <p:sldId id="261" r:id="rId7"/>
    <p:sldId id="262" r:id="rId8"/>
    <p:sldId id="263" r:id="rId9"/>
    <p:sldId id="264" r:id="rId10"/>
    <p:sldId id="272" r:id="rId11"/>
    <p:sldId id="273" r:id="rId12"/>
    <p:sldId id="274" r:id="rId13"/>
    <p:sldId id="265" r:id="rId14"/>
    <p:sldId id="266" r:id="rId15"/>
    <p:sldId id="267" r:id="rId16"/>
    <p:sldId id="268" r:id="rId17"/>
    <p:sldId id="269" r:id="rId18"/>
    <p:sldId id="270" r:id="rId19"/>
    <p:sldId id="271"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A932D03C-9393-416E-AD01-744715500E06}" type="datetimeFigureOut">
              <a:rPr lang="en-US" smtClean="0"/>
              <a:t>2/23/2014</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1AB51B5E-F71C-4E2E-915E-7738D383524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932D03C-9393-416E-AD01-744715500E06}" type="datetimeFigureOut">
              <a:rPr lang="en-US" smtClean="0"/>
              <a:t>2/23/2014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AB51B5E-F71C-4E2E-915E-7738D383524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932D03C-9393-416E-AD01-744715500E06}" type="datetimeFigureOut">
              <a:rPr lang="en-US" smtClean="0"/>
              <a:t>2/23/2014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AB51B5E-F71C-4E2E-915E-7738D383524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932D03C-9393-416E-AD01-744715500E06}" type="datetimeFigureOut">
              <a:rPr lang="en-US" smtClean="0"/>
              <a:t>2/23/2014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AB51B5E-F71C-4E2E-915E-7738D3835241}"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932D03C-9393-416E-AD01-744715500E06}" type="datetimeFigureOut">
              <a:rPr lang="en-US" smtClean="0"/>
              <a:t>2/23/2014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AB51B5E-F71C-4E2E-915E-7738D3835241}"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932D03C-9393-416E-AD01-744715500E06}" type="datetimeFigureOut">
              <a:rPr lang="en-US" smtClean="0"/>
              <a:t>2/23/2014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AB51B5E-F71C-4E2E-915E-7738D3835241}"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932D03C-9393-416E-AD01-744715500E06}" type="datetimeFigureOut">
              <a:rPr lang="en-US" smtClean="0"/>
              <a:t>2/23/2014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AB51B5E-F71C-4E2E-915E-7738D383524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A932D03C-9393-416E-AD01-744715500E06}" type="datetimeFigureOut">
              <a:rPr lang="en-US" smtClean="0"/>
              <a:t>2/23/2014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AB51B5E-F71C-4E2E-915E-7738D3835241}"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932D03C-9393-416E-AD01-744715500E06}" type="datetimeFigureOut">
              <a:rPr lang="en-US" smtClean="0"/>
              <a:t>2/23/2014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AB51B5E-F71C-4E2E-915E-7738D383524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A932D03C-9393-416E-AD01-744715500E06}" type="datetimeFigureOut">
              <a:rPr lang="en-US" smtClean="0"/>
              <a:t>2/23/2014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AB51B5E-F71C-4E2E-915E-7738D383524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A932D03C-9393-416E-AD01-744715500E06}" type="datetimeFigureOut">
              <a:rPr lang="en-US" smtClean="0"/>
              <a:t>2/23/2014</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1AB51B5E-F71C-4E2E-915E-7738D3835241}"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932D03C-9393-416E-AD01-744715500E06}" type="datetimeFigureOut">
              <a:rPr lang="en-US" smtClean="0"/>
              <a:t>2/23/2014</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AB51B5E-F71C-4E2E-915E-7738D383524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ericduffysanda.wikispaces.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2" Type="http://schemas.openxmlformats.org/officeDocument/2006/relationships/hyperlink" Target="mailto:eduffy25@hotmail.co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ericduffysanda.wikispaces.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Semester 2 Introduction</a:t>
            </a:r>
            <a:endParaRPr lang="en-US" dirty="0"/>
          </a:p>
        </p:txBody>
      </p:sp>
      <p:sp>
        <p:nvSpPr>
          <p:cNvPr id="3" name="Subtitle 2"/>
          <p:cNvSpPr>
            <a:spLocks noGrp="1"/>
          </p:cNvSpPr>
          <p:nvPr>
            <p:ph type="subTitle" idx="1"/>
          </p:nvPr>
        </p:nvSpPr>
        <p:spPr/>
        <p:txBody>
          <a:bodyPr>
            <a:normAutofit fontScale="92500" lnSpcReduction="20000"/>
          </a:bodyPr>
          <a:lstStyle/>
          <a:p>
            <a:r>
              <a:rPr lang="en-US" dirty="0" smtClean="0"/>
              <a:t>Eric Duffy</a:t>
            </a:r>
          </a:p>
          <a:p>
            <a:r>
              <a:rPr lang="en-US" dirty="0" err="1" smtClean="0"/>
              <a:t>Sanda</a:t>
            </a:r>
            <a:r>
              <a:rPr lang="en-US" dirty="0" smtClean="0"/>
              <a:t> University</a:t>
            </a:r>
          </a:p>
          <a:p>
            <a:r>
              <a:rPr lang="en-US" dirty="0" smtClean="0"/>
              <a:t>2013</a:t>
            </a:r>
          </a:p>
          <a:p>
            <a:endParaRPr lang="en-US" dirty="0"/>
          </a:p>
        </p:txBody>
      </p:sp>
    </p:spTree>
    <p:extLst>
      <p:ext uri="{BB962C8B-B14F-4D97-AF65-F5344CB8AC3E}">
        <p14:creationId xmlns:p14="http://schemas.microsoft.com/office/powerpoint/2010/main" val="33048057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470" y="76200"/>
            <a:ext cx="9198469" cy="6781800"/>
          </a:xfrm>
        </p:spPr>
      </p:pic>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31221179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3999" cy="6858000"/>
          </a:xfrm>
        </p:spPr>
      </p:pic>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30017488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3999" cy="6858000"/>
          </a:xfrm>
        </p:spPr>
      </p:pic>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31514005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I </a:t>
            </a:r>
            <a:r>
              <a:rPr lang="en-US" dirty="0"/>
              <a:t>know how Chinese students are. Even if you want to talk or participate you won’t because of the large class. DON’T DO THIS. It will only hurt your grade, make the class less interesting, and frustrate me. </a:t>
            </a:r>
            <a:endParaRPr lang="en-US" dirty="0" smtClean="0"/>
          </a:p>
          <a:p>
            <a:r>
              <a:rPr lang="en-US" dirty="0" smtClean="0"/>
              <a:t>This </a:t>
            </a:r>
            <a:r>
              <a:rPr lang="en-US" dirty="0"/>
              <a:t>class is here for you. The more you participate not only will you get a better grade, you will learn more and you will have more fun </a:t>
            </a:r>
          </a:p>
          <a:p>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2697268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dirty="0"/>
              <a:t>According to University rules</a:t>
            </a:r>
          </a:p>
          <a:p>
            <a:pPr lvl="1"/>
            <a:r>
              <a:rPr lang="en-US" dirty="0"/>
              <a:t>60% of your final grade will come from class</a:t>
            </a:r>
          </a:p>
          <a:p>
            <a:pPr lvl="1"/>
            <a:r>
              <a:rPr lang="en-US" dirty="0"/>
              <a:t>40% of final grade will </a:t>
            </a:r>
            <a:r>
              <a:rPr lang="en-US" dirty="0" smtClean="0"/>
              <a:t>be the </a:t>
            </a:r>
            <a:r>
              <a:rPr lang="en-US" dirty="0"/>
              <a:t>final exam</a:t>
            </a:r>
          </a:p>
          <a:p>
            <a:r>
              <a:rPr lang="en-US" dirty="0"/>
              <a:t>In </a:t>
            </a:r>
            <a:r>
              <a:rPr lang="en-US" dirty="0" smtClean="0"/>
              <a:t>class, </a:t>
            </a:r>
            <a:r>
              <a:rPr lang="en-US" dirty="0"/>
              <a:t>grades will come from quizzes, homework, and most importantly PARTICIPATION</a:t>
            </a:r>
          </a:p>
          <a:p>
            <a:pPr lvl="1"/>
            <a:r>
              <a:rPr lang="en-US" dirty="0" smtClean="0"/>
              <a:t>In </a:t>
            </a:r>
            <a:r>
              <a:rPr lang="en-US" dirty="0"/>
              <a:t>each class I will grade every student on their participation</a:t>
            </a:r>
          </a:p>
          <a:p>
            <a:pPr lvl="1"/>
            <a:r>
              <a:rPr lang="en-US" dirty="0" smtClean="0"/>
              <a:t>For </a:t>
            </a:r>
            <a:r>
              <a:rPr lang="en-US" dirty="0"/>
              <a:t>every question, comment, or statement a student makes that student gets a check</a:t>
            </a:r>
          </a:p>
          <a:p>
            <a:pPr lvl="1"/>
            <a:r>
              <a:rPr lang="en-US" dirty="0" smtClean="0"/>
              <a:t>For every negative instance, the student will receive an x</a:t>
            </a:r>
          </a:p>
          <a:p>
            <a:pPr lvl="1"/>
            <a:r>
              <a:rPr lang="en-US" dirty="0"/>
              <a:t>The amount of </a:t>
            </a:r>
            <a:r>
              <a:rPr lang="en-US" dirty="0" smtClean="0"/>
              <a:t>checks (or </a:t>
            </a:r>
            <a:r>
              <a:rPr lang="en-US" dirty="0" err="1" smtClean="0"/>
              <a:t>Xs</a:t>
            </a:r>
            <a:r>
              <a:rPr lang="en-US" dirty="0" smtClean="0"/>
              <a:t>) </a:t>
            </a:r>
            <a:r>
              <a:rPr lang="en-US" dirty="0"/>
              <a:t>per class equals your grade for that class. </a:t>
            </a:r>
          </a:p>
          <a:p>
            <a:pPr lvl="1"/>
            <a:endParaRPr lang="en-US" dirty="0"/>
          </a:p>
          <a:p>
            <a:endParaRPr lang="en-US" dirty="0"/>
          </a:p>
        </p:txBody>
      </p:sp>
      <p:sp>
        <p:nvSpPr>
          <p:cNvPr id="2" name="Title 1"/>
          <p:cNvSpPr>
            <a:spLocks noGrp="1"/>
          </p:cNvSpPr>
          <p:nvPr>
            <p:ph type="title"/>
          </p:nvPr>
        </p:nvSpPr>
        <p:spPr/>
        <p:txBody>
          <a:bodyPr>
            <a:normAutofit/>
          </a:bodyPr>
          <a:lstStyle/>
          <a:p>
            <a:r>
              <a:rPr lang="en-US" b="1" dirty="0"/>
              <a:t>Class </a:t>
            </a:r>
            <a:r>
              <a:rPr lang="en-US" b="1" dirty="0" smtClean="0"/>
              <a:t>Grades</a:t>
            </a:r>
            <a:endParaRPr lang="en-US" dirty="0"/>
          </a:p>
        </p:txBody>
      </p:sp>
    </p:spTree>
    <p:extLst>
      <p:ext uri="{BB962C8B-B14F-4D97-AF65-F5344CB8AC3E}">
        <p14:creationId xmlns:p14="http://schemas.microsoft.com/office/powerpoint/2010/main" val="2448288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dirty="0"/>
              <a:t>To make the point, here is an example from last semester:</a:t>
            </a:r>
          </a:p>
          <a:p>
            <a:r>
              <a:rPr lang="en-US" dirty="0"/>
              <a:t>		Student A’s final exam grade was 70%</a:t>
            </a:r>
          </a:p>
          <a:p>
            <a:r>
              <a:rPr lang="en-US" dirty="0"/>
              <a:t>		Student B’s final exam grade was 70%</a:t>
            </a:r>
          </a:p>
          <a:p>
            <a:r>
              <a:rPr lang="en-US" dirty="0"/>
              <a:t>		Student A’s final grade was 58%</a:t>
            </a:r>
          </a:p>
          <a:p>
            <a:r>
              <a:rPr lang="en-US" dirty="0"/>
              <a:t>		Student B’s final grade was 92%</a:t>
            </a:r>
          </a:p>
          <a:p>
            <a:r>
              <a:rPr lang="en-US" dirty="0" smtClean="0"/>
              <a:t>Student </a:t>
            </a:r>
            <a:r>
              <a:rPr lang="en-US" dirty="0"/>
              <a:t>B talked in class, asked questions, and was constantly active in class</a:t>
            </a:r>
          </a:p>
          <a:p>
            <a:r>
              <a:rPr lang="en-US" dirty="0" smtClean="0"/>
              <a:t>Student </a:t>
            </a:r>
            <a:r>
              <a:rPr lang="en-US" dirty="0"/>
              <a:t>A talked to her boyfriend through her cell phone more than she talked to me in class</a:t>
            </a:r>
          </a:p>
          <a:p>
            <a:endParaRPr lang="en-US" dirty="0"/>
          </a:p>
        </p:txBody>
      </p:sp>
      <p:sp>
        <p:nvSpPr>
          <p:cNvPr id="2" name="Title 1"/>
          <p:cNvSpPr>
            <a:spLocks noGrp="1"/>
          </p:cNvSpPr>
          <p:nvPr>
            <p:ph type="title"/>
          </p:nvPr>
        </p:nvSpPr>
        <p:spPr/>
        <p:txBody>
          <a:bodyPr/>
          <a:lstStyle/>
          <a:p>
            <a:r>
              <a:rPr lang="en-US" dirty="0" smtClean="0"/>
              <a:t>Participation</a:t>
            </a:r>
            <a:endParaRPr lang="en-US" dirty="0"/>
          </a:p>
        </p:txBody>
      </p:sp>
    </p:spTree>
    <p:extLst>
      <p:ext uri="{BB962C8B-B14F-4D97-AF65-F5344CB8AC3E}">
        <p14:creationId xmlns:p14="http://schemas.microsoft.com/office/powerpoint/2010/main" val="725141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Last semester 10% of my students failed</a:t>
            </a:r>
          </a:p>
          <a:p>
            <a:r>
              <a:rPr lang="en-US" dirty="0" smtClean="0"/>
              <a:t>Due </a:t>
            </a:r>
            <a:r>
              <a:rPr lang="en-US" dirty="0"/>
              <a:t>completely to their lack of participation and negative attitude in </a:t>
            </a:r>
            <a:r>
              <a:rPr lang="en-US" dirty="0" smtClean="0"/>
              <a:t>class</a:t>
            </a:r>
          </a:p>
          <a:p>
            <a:r>
              <a:rPr lang="en-US" dirty="0" smtClean="0"/>
              <a:t>You don’t want to fail? </a:t>
            </a:r>
          </a:p>
          <a:p>
            <a:r>
              <a:rPr lang="en-US" dirty="0" smtClean="0"/>
              <a:t>All you have to do is participate! </a:t>
            </a:r>
            <a:endParaRPr lang="en-US" dirty="0"/>
          </a:p>
          <a:p>
            <a:endParaRPr lang="en-US" dirty="0"/>
          </a:p>
        </p:txBody>
      </p:sp>
      <p:sp>
        <p:nvSpPr>
          <p:cNvPr id="2" name="Title 1"/>
          <p:cNvSpPr>
            <a:spLocks noGrp="1"/>
          </p:cNvSpPr>
          <p:nvPr>
            <p:ph type="title"/>
          </p:nvPr>
        </p:nvSpPr>
        <p:spPr/>
        <p:txBody>
          <a:bodyPr/>
          <a:lstStyle/>
          <a:p>
            <a:r>
              <a:rPr lang="en-US" dirty="0" smtClean="0"/>
              <a:t>Participation</a:t>
            </a:r>
            <a:endParaRPr lang="en-US" dirty="0"/>
          </a:p>
        </p:txBody>
      </p:sp>
    </p:spTree>
    <p:extLst>
      <p:ext uri="{BB962C8B-B14F-4D97-AF65-F5344CB8AC3E}">
        <p14:creationId xmlns:p14="http://schemas.microsoft.com/office/powerpoint/2010/main" val="1254410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Do not cheat, do not copy, do not take credit for anyone else’s work. I place a high regard on honesty and integrity in and out of the classroom. If you are caught copying, cheating, or plagiarizing you will fail with no exceptions</a:t>
            </a:r>
          </a:p>
          <a:p>
            <a:r>
              <a:rPr lang="en-US" dirty="0"/>
              <a:t>Do not disturb or distract any student during class. Just because you are don’t care about learning doesn’t mean others feel the same.</a:t>
            </a:r>
          </a:p>
          <a:p>
            <a:endParaRPr lang="en-US" dirty="0"/>
          </a:p>
        </p:txBody>
      </p:sp>
      <p:sp>
        <p:nvSpPr>
          <p:cNvPr id="2" name="Title 1"/>
          <p:cNvSpPr>
            <a:spLocks noGrp="1"/>
          </p:cNvSpPr>
          <p:nvPr>
            <p:ph type="title"/>
          </p:nvPr>
        </p:nvSpPr>
        <p:spPr/>
        <p:txBody>
          <a:bodyPr/>
          <a:lstStyle/>
          <a:p>
            <a:r>
              <a:rPr lang="en-US" dirty="0" smtClean="0"/>
              <a:t>DON’TS</a:t>
            </a:r>
            <a:endParaRPr lang="en-US" dirty="0"/>
          </a:p>
        </p:txBody>
      </p:sp>
    </p:spTree>
    <p:extLst>
      <p:ext uri="{BB962C8B-B14F-4D97-AF65-F5344CB8AC3E}">
        <p14:creationId xmlns:p14="http://schemas.microsoft.com/office/powerpoint/2010/main" val="902589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Do not answer questions with blanketed statements that mean nothing.</a:t>
            </a:r>
          </a:p>
          <a:p>
            <a:r>
              <a:rPr lang="en-US" dirty="0" smtClean="0"/>
              <a:t>For </a:t>
            </a:r>
            <a:r>
              <a:rPr lang="en-US" dirty="0"/>
              <a:t>example, “China has 5,000 years of culture and history.”</a:t>
            </a:r>
          </a:p>
          <a:p>
            <a:r>
              <a:rPr lang="en-US" dirty="0" smtClean="0"/>
              <a:t>This </a:t>
            </a:r>
            <a:r>
              <a:rPr lang="en-US" dirty="0"/>
              <a:t>means nothing and is not an acceptable answer</a:t>
            </a:r>
          </a:p>
          <a:p>
            <a:r>
              <a:rPr lang="en-US" dirty="0"/>
              <a:t>Do not use the same words every other student </a:t>
            </a:r>
            <a:r>
              <a:rPr lang="en-US" dirty="0" smtClean="0"/>
              <a:t>uses</a:t>
            </a:r>
          </a:p>
          <a:p>
            <a:pPr lvl="1"/>
            <a:r>
              <a:rPr lang="en-US" dirty="0" smtClean="0"/>
              <a:t>“Fine.” “Besides.” “Every coin has two sides.” “Failure is the mother of success.” “On the other hand.” etc.</a:t>
            </a:r>
            <a:endParaRPr lang="en-US" dirty="0"/>
          </a:p>
          <a:p>
            <a:endParaRPr lang="en-US" dirty="0"/>
          </a:p>
        </p:txBody>
      </p:sp>
      <p:sp>
        <p:nvSpPr>
          <p:cNvPr id="2" name="Title 1"/>
          <p:cNvSpPr>
            <a:spLocks noGrp="1"/>
          </p:cNvSpPr>
          <p:nvPr>
            <p:ph type="title"/>
          </p:nvPr>
        </p:nvSpPr>
        <p:spPr/>
        <p:txBody>
          <a:bodyPr/>
          <a:lstStyle/>
          <a:p>
            <a:r>
              <a:rPr lang="en-US" dirty="0" smtClean="0"/>
              <a:t>DON’TS</a:t>
            </a:r>
            <a:endParaRPr lang="en-US" dirty="0"/>
          </a:p>
        </p:txBody>
      </p:sp>
    </p:spTree>
    <p:extLst>
      <p:ext uri="{BB962C8B-B14F-4D97-AF65-F5344CB8AC3E}">
        <p14:creationId xmlns:p14="http://schemas.microsoft.com/office/powerpoint/2010/main" val="3822807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Don’t </a:t>
            </a:r>
            <a:r>
              <a:rPr lang="en-US" dirty="0"/>
              <a:t>piss me off. You are university students and are mature enough to know how to act inside a classroom. I expect a certain level of maturity and respect in the classroom and you should too. </a:t>
            </a:r>
          </a:p>
          <a:p>
            <a:endParaRPr lang="en-US" dirty="0"/>
          </a:p>
        </p:txBody>
      </p:sp>
      <p:sp>
        <p:nvSpPr>
          <p:cNvPr id="2" name="Title 1"/>
          <p:cNvSpPr>
            <a:spLocks noGrp="1"/>
          </p:cNvSpPr>
          <p:nvPr>
            <p:ph type="title"/>
          </p:nvPr>
        </p:nvSpPr>
        <p:spPr/>
        <p:txBody>
          <a:bodyPr/>
          <a:lstStyle/>
          <a:p>
            <a:r>
              <a:rPr lang="en-US" dirty="0" smtClean="0"/>
              <a:t>DON’TS</a:t>
            </a:r>
            <a:endParaRPr lang="en-US" dirty="0"/>
          </a:p>
        </p:txBody>
      </p:sp>
    </p:spTree>
    <p:extLst>
      <p:ext uri="{BB962C8B-B14F-4D97-AF65-F5344CB8AC3E}">
        <p14:creationId xmlns:p14="http://schemas.microsoft.com/office/powerpoint/2010/main" val="17165459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Undergraduate </a:t>
            </a:r>
            <a:r>
              <a:rPr lang="en-US" dirty="0"/>
              <a:t>degree from Bentley University, Waltham MA (B.S. Finance) in 2004</a:t>
            </a:r>
          </a:p>
          <a:p>
            <a:r>
              <a:rPr lang="en-US" dirty="0"/>
              <a:t>Master’s degree from Newcastle University in the U.K. (M.A. International Politics (Critical Geopolitics) in 2013</a:t>
            </a:r>
          </a:p>
          <a:p>
            <a:r>
              <a:rPr lang="en-US" dirty="0"/>
              <a:t>Spent 3 years in South Korea, 1 year in Japan, and 1 year in the U.K.</a:t>
            </a:r>
          </a:p>
          <a:p>
            <a:endParaRPr lang="en-US" dirty="0"/>
          </a:p>
        </p:txBody>
      </p:sp>
      <p:sp>
        <p:nvSpPr>
          <p:cNvPr id="2" name="Title 1"/>
          <p:cNvSpPr>
            <a:spLocks noGrp="1"/>
          </p:cNvSpPr>
          <p:nvPr>
            <p:ph type="title"/>
          </p:nvPr>
        </p:nvSpPr>
        <p:spPr/>
        <p:txBody>
          <a:bodyPr>
            <a:normAutofit/>
          </a:bodyPr>
          <a:lstStyle/>
          <a:p>
            <a:r>
              <a:rPr lang="en-US" b="1" dirty="0"/>
              <a:t>Eric Duffy </a:t>
            </a:r>
            <a:r>
              <a:rPr lang="en-US" b="1" dirty="0" smtClean="0"/>
              <a:t>Bio/CV</a:t>
            </a:r>
            <a:endParaRPr lang="en-US" dirty="0"/>
          </a:p>
        </p:txBody>
      </p:sp>
    </p:spTree>
    <p:extLst>
      <p:ext uri="{BB962C8B-B14F-4D97-AF65-F5344CB8AC3E}">
        <p14:creationId xmlns:p14="http://schemas.microsoft.com/office/powerpoint/2010/main" val="3849221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Go to the webpage </a:t>
            </a:r>
            <a:r>
              <a:rPr lang="en-US" u="sng" dirty="0">
                <a:hlinkClick r:id="rId2"/>
              </a:rPr>
              <a:t>http://ericduffysanda.wikispaces.com/</a:t>
            </a:r>
            <a:r>
              <a:rPr lang="en-US" dirty="0"/>
              <a:t> </a:t>
            </a:r>
          </a:p>
          <a:p>
            <a:r>
              <a:rPr lang="en-US" dirty="0"/>
              <a:t>Check the class’s webpage and fill out the survey</a:t>
            </a:r>
          </a:p>
          <a:p>
            <a:r>
              <a:rPr lang="en-US" dirty="0"/>
              <a:t>Check the class homework and do it. </a:t>
            </a:r>
          </a:p>
          <a:p>
            <a:r>
              <a:rPr lang="en-US" dirty="0"/>
              <a:t>You have no excuse to not know the homework or what is expected of you</a:t>
            </a:r>
          </a:p>
          <a:p>
            <a:endParaRPr lang="en-US" dirty="0"/>
          </a:p>
        </p:txBody>
      </p:sp>
      <p:sp>
        <p:nvSpPr>
          <p:cNvPr id="3" name="Title 2"/>
          <p:cNvSpPr>
            <a:spLocks noGrp="1"/>
          </p:cNvSpPr>
          <p:nvPr>
            <p:ph type="title"/>
          </p:nvPr>
        </p:nvSpPr>
        <p:spPr/>
        <p:txBody>
          <a:bodyPr/>
          <a:lstStyle/>
          <a:p>
            <a:r>
              <a:rPr lang="en-US" dirty="0" smtClean="0"/>
              <a:t>After Class</a:t>
            </a:r>
            <a:endParaRPr lang="en-US" dirty="0"/>
          </a:p>
        </p:txBody>
      </p:sp>
    </p:spTree>
    <p:extLst>
      <p:ext uri="{BB962C8B-B14F-4D97-AF65-F5344CB8AC3E}">
        <p14:creationId xmlns:p14="http://schemas.microsoft.com/office/powerpoint/2010/main" val="1553644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I have worked in ESL for nearly 7 years and I have also worked in the Academic world for 1 and a half years and in the accounting sector for 1 year.</a:t>
            </a:r>
          </a:p>
          <a:p>
            <a:r>
              <a:rPr lang="en-US" dirty="0"/>
              <a:t>This is my first year in Shanghai and at </a:t>
            </a:r>
            <a:r>
              <a:rPr lang="en-US" dirty="0" err="1"/>
              <a:t>Sanda</a:t>
            </a:r>
            <a:r>
              <a:rPr lang="en-US" dirty="0"/>
              <a:t>. </a:t>
            </a:r>
          </a:p>
          <a:p>
            <a:r>
              <a:rPr lang="en-US" dirty="0"/>
              <a:t>Hobbies/Interest: All sports (playing and watching), reading, politics, international relations, sleeping</a:t>
            </a:r>
          </a:p>
          <a:p>
            <a:endParaRPr lang="en-US" dirty="0"/>
          </a:p>
        </p:txBody>
      </p:sp>
      <p:sp>
        <p:nvSpPr>
          <p:cNvPr id="2" name="Title 1"/>
          <p:cNvSpPr>
            <a:spLocks noGrp="1"/>
          </p:cNvSpPr>
          <p:nvPr>
            <p:ph type="title"/>
          </p:nvPr>
        </p:nvSpPr>
        <p:spPr/>
        <p:txBody>
          <a:bodyPr>
            <a:normAutofit/>
          </a:bodyPr>
          <a:lstStyle/>
          <a:p>
            <a:r>
              <a:rPr lang="en-US" b="1" dirty="0"/>
              <a:t>Eric Duffy </a:t>
            </a:r>
            <a:r>
              <a:rPr lang="en-US" b="1" dirty="0" smtClean="0"/>
              <a:t>Bio/CV</a:t>
            </a:r>
            <a:endParaRPr lang="en-US" dirty="0"/>
          </a:p>
        </p:txBody>
      </p:sp>
    </p:spTree>
    <p:extLst>
      <p:ext uri="{BB962C8B-B14F-4D97-AF65-F5344CB8AC3E}">
        <p14:creationId xmlns:p14="http://schemas.microsoft.com/office/powerpoint/2010/main" val="3380798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a:t>You will come to class prepared</a:t>
            </a:r>
          </a:p>
          <a:p>
            <a:pPr lvl="1"/>
            <a:r>
              <a:rPr lang="en-US" dirty="0" smtClean="0"/>
              <a:t>Book</a:t>
            </a:r>
            <a:r>
              <a:rPr lang="en-US" dirty="0"/>
              <a:t>, notebook, pen/pencil, homework completed, not dying of thirst or hunger</a:t>
            </a:r>
          </a:p>
          <a:p>
            <a:r>
              <a:rPr lang="en-US" dirty="0"/>
              <a:t>You will participate in class</a:t>
            </a:r>
          </a:p>
          <a:p>
            <a:pPr lvl="1"/>
            <a:r>
              <a:rPr lang="en-US" dirty="0" smtClean="0"/>
              <a:t>This </a:t>
            </a:r>
            <a:r>
              <a:rPr lang="en-US" dirty="0"/>
              <a:t>means you will be active in class</a:t>
            </a:r>
          </a:p>
          <a:p>
            <a:pPr lvl="2"/>
            <a:r>
              <a:rPr lang="en-US" dirty="0" smtClean="0"/>
              <a:t>Taking </a:t>
            </a:r>
            <a:r>
              <a:rPr lang="en-US" dirty="0"/>
              <a:t>part in class activities</a:t>
            </a:r>
          </a:p>
          <a:p>
            <a:pPr lvl="2"/>
            <a:r>
              <a:rPr lang="en-US" dirty="0" smtClean="0"/>
              <a:t>Offering </a:t>
            </a:r>
            <a:r>
              <a:rPr lang="en-US" dirty="0"/>
              <a:t>to speak to the teacher </a:t>
            </a:r>
            <a:r>
              <a:rPr lang="en-US" dirty="0" smtClean="0"/>
              <a:t>and to </a:t>
            </a:r>
            <a:r>
              <a:rPr lang="en-US" dirty="0"/>
              <a:t>other class mates</a:t>
            </a:r>
          </a:p>
          <a:p>
            <a:r>
              <a:rPr lang="en-US" dirty="0"/>
              <a:t>Paying attention (NOT texting your boyfriend/girlfriend or playing a stupid game on your cell phone)</a:t>
            </a:r>
          </a:p>
          <a:p>
            <a:r>
              <a:rPr lang="en-US" dirty="0"/>
              <a:t>This class is not the typical Chinese class. I encourage (and you need to) take an active part in each class. SPEAK, ASK QUESTIONS, BE CURIOUS</a:t>
            </a:r>
          </a:p>
          <a:p>
            <a:endParaRPr lang="en-US" dirty="0"/>
          </a:p>
        </p:txBody>
      </p:sp>
      <p:sp>
        <p:nvSpPr>
          <p:cNvPr id="2" name="Title 1"/>
          <p:cNvSpPr>
            <a:spLocks noGrp="1"/>
          </p:cNvSpPr>
          <p:nvPr>
            <p:ph type="title"/>
          </p:nvPr>
        </p:nvSpPr>
        <p:spPr/>
        <p:txBody>
          <a:bodyPr/>
          <a:lstStyle/>
          <a:p>
            <a:r>
              <a:rPr lang="en-US" dirty="0" smtClean="0"/>
              <a:t>Class Expectations</a:t>
            </a:r>
            <a:endParaRPr lang="en-US" dirty="0"/>
          </a:p>
        </p:txBody>
      </p:sp>
    </p:spTree>
    <p:extLst>
      <p:ext uri="{BB962C8B-B14F-4D97-AF65-F5344CB8AC3E}">
        <p14:creationId xmlns:p14="http://schemas.microsoft.com/office/powerpoint/2010/main" val="1046982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You will be on time to class</a:t>
            </a:r>
          </a:p>
          <a:p>
            <a:r>
              <a:rPr lang="en-US" dirty="0"/>
              <a:t>You will speak English, not Chinese</a:t>
            </a:r>
          </a:p>
          <a:p>
            <a:r>
              <a:rPr lang="en-US" dirty="0"/>
              <a:t>Your cell phone will not be seen or used </a:t>
            </a:r>
          </a:p>
          <a:p>
            <a:pPr lvl="1"/>
            <a:r>
              <a:rPr lang="en-US" dirty="0" smtClean="0"/>
              <a:t>Despite </a:t>
            </a:r>
            <a:r>
              <a:rPr lang="en-US" dirty="0"/>
              <a:t>what you think, you are not good at hiding your cell phone use</a:t>
            </a:r>
          </a:p>
          <a:p>
            <a:pPr lvl="1"/>
            <a:r>
              <a:rPr lang="en-US" dirty="0" smtClean="0"/>
              <a:t>I </a:t>
            </a:r>
            <a:r>
              <a:rPr lang="en-US" dirty="0"/>
              <a:t>am not as stupid as you think I am</a:t>
            </a:r>
          </a:p>
          <a:p>
            <a:endParaRPr lang="en-US" dirty="0"/>
          </a:p>
        </p:txBody>
      </p:sp>
      <p:sp>
        <p:nvSpPr>
          <p:cNvPr id="2" name="Title 1"/>
          <p:cNvSpPr>
            <a:spLocks noGrp="1"/>
          </p:cNvSpPr>
          <p:nvPr>
            <p:ph type="title"/>
          </p:nvPr>
        </p:nvSpPr>
        <p:spPr/>
        <p:txBody>
          <a:bodyPr/>
          <a:lstStyle/>
          <a:p>
            <a:r>
              <a:rPr lang="en-US" dirty="0"/>
              <a:t>Class Expectations</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24600" y="4191000"/>
            <a:ext cx="2306052" cy="192171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71800" y="4227286"/>
            <a:ext cx="2714625" cy="1905000"/>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400" y="4072627"/>
            <a:ext cx="1436914" cy="2158455"/>
          </a:xfrm>
          <a:prstGeom prst="rect">
            <a:avLst/>
          </a:prstGeom>
        </p:spPr>
      </p:pic>
    </p:spTree>
    <p:extLst>
      <p:ext uri="{BB962C8B-B14F-4D97-AF65-F5344CB8AC3E}">
        <p14:creationId xmlns:p14="http://schemas.microsoft.com/office/powerpoint/2010/main" val="3848544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If you have a problem, a question, or an issue you can contact me</a:t>
            </a:r>
          </a:p>
          <a:p>
            <a:r>
              <a:rPr lang="en-US" dirty="0"/>
              <a:t>	Email: </a:t>
            </a:r>
            <a:r>
              <a:rPr lang="en-US" u="sng" dirty="0">
                <a:hlinkClick r:id="rId2"/>
              </a:rPr>
              <a:t>eduffy25@hotmail.com</a:t>
            </a:r>
            <a:endParaRPr lang="en-US" dirty="0"/>
          </a:p>
          <a:p>
            <a:r>
              <a:rPr lang="en-US" dirty="0"/>
              <a:t>	Office: Building 10, office </a:t>
            </a:r>
            <a:r>
              <a:rPr lang="en-US" dirty="0" smtClean="0"/>
              <a:t>302</a:t>
            </a:r>
            <a:endParaRPr lang="en-US" dirty="0"/>
          </a:p>
          <a:p>
            <a:r>
              <a:rPr lang="en-US" dirty="0"/>
              <a:t>Furthermore, I encourage you to make an appointment with me to speak to me in my office. To do so, either email me or ask me before/after class</a:t>
            </a:r>
          </a:p>
          <a:p>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33618035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Each class I will come prepared with a lesson which I hope and believe you will find interesting and useful</a:t>
            </a:r>
          </a:p>
          <a:p>
            <a:r>
              <a:rPr lang="en-US" dirty="0"/>
              <a:t>However, I am open to all suggestions and if you have any ideas on how to improve the class or different ideas for lessons, please tell me</a:t>
            </a:r>
          </a:p>
          <a:p>
            <a:r>
              <a:rPr lang="en-US" dirty="0" smtClean="0"/>
              <a:t>This </a:t>
            </a:r>
            <a:r>
              <a:rPr lang="en-US" dirty="0"/>
              <a:t>class works best when we work together to make the best possible class</a:t>
            </a:r>
          </a:p>
          <a:p>
            <a:endParaRPr lang="en-US" dirty="0"/>
          </a:p>
        </p:txBody>
      </p:sp>
      <p:sp>
        <p:nvSpPr>
          <p:cNvPr id="2" name="Title 1"/>
          <p:cNvSpPr>
            <a:spLocks noGrp="1"/>
          </p:cNvSpPr>
          <p:nvPr>
            <p:ph type="title"/>
          </p:nvPr>
        </p:nvSpPr>
        <p:spPr/>
        <p:txBody>
          <a:bodyPr>
            <a:normAutofit/>
          </a:bodyPr>
          <a:lstStyle/>
          <a:p>
            <a:r>
              <a:rPr lang="en-US" b="1" dirty="0"/>
              <a:t>Class Procedure</a:t>
            </a:r>
            <a:r>
              <a:rPr lang="en-US" b="1" dirty="0" smtClean="0"/>
              <a:t>:</a:t>
            </a:r>
            <a:endParaRPr lang="en-US" dirty="0"/>
          </a:p>
        </p:txBody>
      </p:sp>
    </p:spTree>
    <p:extLst>
      <p:ext uri="{BB962C8B-B14F-4D97-AF65-F5344CB8AC3E}">
        <p14:creationId xmlns:p14="http://schemas.microsoft.com/office/powerpoint/2010/main" val="3109582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a:t>When every class starts, I encourage any and all students to ask me any questions about ALMOST </a:t>
            </a:r>
            <a:r>
              <a:rPr lang="en-US" dirty="0" smtClean="0"/>
              <a:t>anything</a:t>
            </a:r>
          </a:p>
          <a:p>
            <a:pPr lvl="1"/>
            <a:r>
              <a:rPr lang="en-US" dirty="0"/>
              <a:t>America, American Culture, My thoughts on any subject, etc.</a:t>
            </a:r>
          </a:p>
          <a:p>
            <a:pPr lvl="1"/>
            <a:r>
              <a:rPr lang="en-US" dirty="0"/>
              <a:t>Also if you have anything interesting you want to share, I encourage you to do so</a:t>
            </a:r>
          </a:p>
          <a:p>
            <a:pPr lvl="1"/>
            <a:endParaRPr lang="en-US" dirty="0" smtClean="0"/>
          </a:p>
          <a:p>
            <a:pPr marL="274320" lvl="1">
              <a:buClr>
                <a:schemeClr val="accent1"/>
              </a:buClr>
              <a:buSzPct val="85000"/>
              <a:buFont typeface="Wingdings 2"/>
              <a:buChar char=""/>
            </a:pPr>
            <a:r>
              <a:rPr lang="en-US" sz="2800" dirty="0">
                <a:solidFill>
                  <a:schemeClr val="tx1"/>
                </a:solidFill>
              </a:rPr>
              <a:t>At the end of each class there will be time for review or for you to ask questions about anything you do not understand or need more clarification on</a:t>
            </a:r>
          </a:p>
          <a:p>
            <a:endParaRPr lang="en-US" dirty="0"/>
          </a:p>
          <a:p>
            <a:pPr marL="274320" lvl="1" indent="0">
              <a:buNone/>
            </a:pPr>
            <a:endParaRPr lang="en-US" dirty="0" smtClean="0"/>
          </a:p>
          <a:p>
            <a:pPr marL="274320" lvl="1" indent="0">
              <a:buNone/>
            </a:pPr>
            <a:endParaRPr lang="en-US" dirty="0"/>
          </a:p>
          <a:p>
            <a:endParaRPr lang="en-US" dirty="0"/>
          </a:p>
        </p:txBody>
      </p:sp>
      <p:sp>
        <p:nvSpPr>
          <p:cNvPr id="2" name="Title 1"/>
          <p:cNvSpPr>
            <a:spLocks noGrp="1"/>
          </p:cNvSpPr>
          <p:nvPr>
            <p:ph type="title"/>
          </p:nvPr>
        </p:nvSpPr>
        <p:spPr/>
        <p:txBody>
          <a:bodyPr/>
          <a:lstStyle/>
          <a:p>
            <a:r>
              <a:rPr lang="en-US" dirty="0" smtClean="0"/>
              <a:t>Class Procedure</a:t>
            </a:r>
            <a:endParaRPr lang="en-US" dirty="0"/>
          </a:p>
        </p:txBody>
      </p:sp>
    </p:spTree>
    <p:extLst>
      <p:ext uri="{BB962C8B-B14F-4D97-AF65-F5344CB8AC3E}">
        <p14:creationId xmlns:p14="http://schemas.microsoft.com/office/powerpoint/2010/main" val="93284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All homework and classroom assignments will be posted on my </a:t>
            </a:r>
            <a:r>
              <a:rPr lang="en-US" dirty="0" err="1"/>
              <a:t>Sanda</a:t>
            </a:r>
            <a:r>
              <a:rPr lang="en-US" dirty="0"/>
              <a:t> University webpage:</a:t>
            </a:r>
          </a:p>
          <a:p>
            <a:r>
              <a:rPr lang="en-US" u="sng" dirty="0">
                <a:hlinkClick r:id="rId2"/>
              </a:rPr>
              <a:t>http://ericduffysanda.wikispaces.com/</a:t>
            </a:r>
            <a:r>
              <a:rPr lang="en-US" dirty="0"/>
              <a:t> </a:t>
            </a:r>
          </a:p>
          <a:p>
            <a:r>
              <a:rPr lang="en-US" dirty="0"/>
              <a:t>Thus, you must go to this website at least twice a week. Once after class to get the homework and once before class to be prepared for the next class. </a:t>
            </a:r>
          </a:p>
          <a:p>
            <a:endParaRPr lang="en-US" dirty="0"/>
          </a:p>
        </p:txBody>
      </p:sp>
      <p:sp>
        <p:nvSpPr>
          <p:cNvPr id="2" name="Title 1"/>
          <p:cNvSpPr>
            <a:spLocks noGrp="1"/>
          </p:cNvSpPr>
          <p:nvPr>
            <p:ph type="title"/>
          </p:nvPr>
        </p:nvSpPr>
        <p:spPr/>
        <p:txBody>
          <a:bodyPr/>
          <a:lstStyle/>
          <a:p>
            <a:r>
              <a:rPr lang="en-US" dirty="0" smtClean="0"/>
              <a:t>Class Webpage</a:t>
            </a:r>
            <a:endParaRPr lang="en-US" dirty="0"/>
          </a:p>
        </p:txBody>
      </p:sp>
    </p:spTree>
    <p:extLst>
      <p:ext uri="{BB962C8B-B14F-4D97-AF65-F5344CB8AC3E}">
        <p14:creationId xmlns:p14="http://schemas.microsoft.com/office/powerpoint/2010/main" val="4121639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29</TotalTime>
  <Words>944</Words>
  <Application>Microsoft Office PowerPoint</Application>
  <PresentationFormat>On-screen Show (4:3)</PresentationFormat>
  <Paragraphs>87</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Concourse</vt:lpstr>
      <vt:lpstr>Semester 2 Introduction</vt:lpstr>
      <vt:lpstr>Eric Duffy Bio/CV</vt:lpstr>
      <vt:lpstr>Eric Duffy Bio/CV</vt:lpstr>
      <vt:lpstr>Class Expectations</vt:lpstr>
      <vt:lpstr>Class Expectations</vt:lpstr>
      <vt:lpstr>PowerPoint Presentation</vt:lpstr>
      <vt:lpstr>Class Procedure:</vt:lpstr>
      <vt:lpstr>Class Procedure</vt:lpstr>
      <vt:lpstr>Class Webpage</vt:lpstr>
      <vt:lpstr>PowerPoint Presentation</vt:lpstr>
      <vt:lpstr>PowerPoint Presentation</vt:lpstr>
      <vt:lpstr>PowerPoint Presentation</vt:lpstr>
      <vt:lpstr>PowerPoint Presentation</vt:lpstr>
      <vt:lpstr>Class Grades</vt:lpstr>
      <vt:lpstr>Participation</vt:lpstr>
      <vt:lpstr>Participation</vt:lpstr>
      <vt:lpstr>DON’TS</vt:lpstr>
      <vt:lpstr>DON’TS</vt:lpstr>
      <vt:lpstr>DON’TS</vt:lpstr>
      <vt:lpstr>After Class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Semester 2 Introduction</dc:title>
  <dc:creator>eduffy25</dc:creator>
  <cp:lastModifiedBy>eduffy25</cp:lastModifiedBy>
  <cp:revision>9</cp:revision>
  <dcterms:created xsi:type="dcterms:W3CDTF">2014-02-20T11:41:17Z</dcterms:created>
  <dcterms:modified xsi:type="dcterms:W3CDTF">2014-02-23T08:02:02Z</dcterms:modified>
</cp:coreProperties>
</file>